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CBE152-434E-40CA-8329-F26B718378B1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97D2A1B-267C-4CCC-80A4-12CE88A1702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07477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*</a:t>
            </a:r>
            <a:r>
              <a:rPr lang="en-US" baseline="0" dirty="0" smtClean="0"/>
              <a:t> </a:t>
            </a:r>
            <a:r>
              <a:rPr lang="en-US" baseline="0" dirty="0" smtClean="0"/>
              <a:t>English Language Learners WHO? … conversational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academic English proficiency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2A1B-267C-4CCC-80A4-12CE88A17024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596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N.B. Children </a:t>
            </a:r>
            <a:r>
              <a:rPr lang="en-US" dirty="0" err="1" smtClean="0"/>
              <a:t>vs</a:t>
            </a:r>
            <a:r>
              <a:rPr lang="en-US" dirty="0" smtClean="0"/>
              <a:t> adults </a:t>
            </a:r>
            <a:r>
              <a:rPr lang="en-US" dirty="0" smtClean="0"/>
              <a:t>EFL/ESL learners: … a myth? 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2A1B-267C-4CCC-80A4-12CE88A17024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3859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Environment factors </a:t>
            </a:r>
            <a:r>
              <a:rPr lang="en-US" dirty="0" err="1" smtClean="0"/>
              <a:t>vs</a:t>
            </a:r>
            <a:r>
              <a:rPr lang="en-US" dirty="0" smtClean="0"/>
              <a:t> individual variables: see p. 53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2A1B-267C-4CCC-80A4-12CE88A17024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106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2A1B-267C-4CCC-80A4-12CE88A17024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4675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0"/>
            <a:r>
              <a:rPr lang="en-US" dirty="0" smtClean="0"/>
              <a:t>For detailed description,</a:t>
            </a:r>
            <a:r>
              <a:rPr lang="en-US" baseline="0" dirty="0" smtClean="0"/>
              <a:t> read/see pp. 58-69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2A1B-267C-4CCC-80A4-12CE88A17024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8635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74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936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3297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363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6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487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4555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474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663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229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94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7CF0-B3D0-44CB-B8BD-684ABB401C89}" type="datetimeFigureOut">
              <a:rPr lang="ar-EG" smtClean="0"/>
              <a:t>21/08/1441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B140-B557-48A5-BCFE-476039A47C2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506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ar-EG" dirty="0" smtClean="0"/>
              <a:t> </a:t>
            </a:r>
            <a:r>
              <a:rPr lang="en-US" dirty="0" smtClean="0"/>
              <a:t>Difficulty, Delay, or Disorder:     What makes English hard for ELLs*?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endParaRPr lang="en-US" dirty="0" smtClean="0"/>
          </a:p>
          <a:p>
            <a:pPr rtl="0"/>
            <a:r>
              <a:rPr lang="en-US" dirty="0" smtClean="0"/>
              <a:t>Academic proficiency/school success</a:t>
            </a:r>
          </a:p>
          <a:p>
            <a:pPr rtl="0"/>
            <a:r>
              <a:rPr lang="en-US" dirty="0" smtClean="0"/>
              <a:t>(SEN)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09017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What/Why</a:t>
            </a:r>
            <a:r>
              <a:rPr lang="en-US" dirty="0" smtClean="0"/>
              <a:t>: three </a:t>
            </a:r>
            <a:r>
              <a:rPr lang="en-US" dirty="0" smtClean="0"/>
              <a:t>possibilities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endParaRPr lang="en-US" i="1" dirty="0" smtClean="0"/>
          </a:p>
          <a:p>
            <a:pPr algn="l" rtl="0"/>
            <a:r>
              <a:rPr lang="en-US" i="1" dirty="0" smtClean="0"/>
              <a:t>Difficulty</a:t>
            </a:r>
            <a:r>
              <a:rPr lang="en-US" dirty="0" smtClean="0"/>
              <a:t>: </a:t>
            </a:r>
            <a:r>
              <a:rPr lang="en-US" dirty="0" smtClean="0"/>
              <a:t>due to </a:t>
            </a:r>
            <a:r>
              <a:rPr lang="en-US" i="1" dirty="0" smtClean="0"/>
              <a:t>English structure o</a:t>
            </a:r>
            <a:r>
              <a:rPr lang="en-US" dirty="0" smtClean="0"/>
              <a:t>r socioeconomic background, stress, academic demands …etc.</a:t>
            </a:r>
            <a:endParaRPr lang="en-US" dirty="0" smtClean="0"/>
          </a:p>
          <a:p>
            <a:pPr algn="l" rtl="0"/>
            <a:r>
              <a:rPr lang="en-US" i="1" dirty="0" smtClean="0"/>
              <a:t>Delay</a:t>
            </a:r>
            <a:r>
              <a:rPr lang="en-US" dirty="0" smtClean="0"/>
              <a:t>:-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i="1" dirty="0" smtClean="0"/>
              <a:t>amount </a:t>
            </a:r>
            <a:r>
              <a:rPr lang="en-US" i="1" dirty="0" smtClean="0"/>
              <a:t>and </a:t>
            </a:r>
            <a:r>
              <a:rPr lang="en-US" i="1" dirty="0" smtClean="0"/>
              <a:t>quality,</a:t>
            </a:r>
            <a:r>
              <a:rPr lang="en-US" dirty="0" smtClean="0"/>
              <a:t> </a:t>
            </a:r>
            <a:r>
              <a:rPr lang="en-US" dirty="0" smtClean="0"/>
              <a:t>compared to L1 peers, </a:t>
            </a:r>
            <a:r>
              <a:rPr lang="en-US" dirty="0" smtClean="0"/>
              <a:t>due to limited </a:t>
            </a:r>
            <a:r>
              <a:rPr lang="en-US" i="1" dirty="0" smtClean="0"/>
              <a:t>instruction or insufficient exposure to L2. </a:t>
            </a:r>
            <a:endParaRPr lang="en-US" i="1" dirty="0" smtClean="0"/>
          </a:p>
          <a:p>
            <a:pPr algn="l" rtl="0"/>
            <a:r>
              <a:rPr lang="en-US" i="1" dirty="0" smtClean="0"/>
              <a:t>Disorder</a:t>
            </a:r>
            <a:r>
              <a:rPr lang="en-US" dirty="0" smtClean="0"/>
              <a:t>: </a:t>
            </a:r>
            <a:r>
              <a:rPr lang="en-US" i="1" dirty="0" smtClean="0"/>
              <a:t>intrinsic(neurological)</a:t>
            </a:r>
            <a:r>
              <a:rPr lang="en-US" dirty="0" smtClean="0"/>
              <a:t>language </a:t>
            </a:r>
            <a:r>
              <a:rPr lang="en-US" i="1" dirty="0" smtClean="0"/>
              <a:t>impairment</a:t>
            </a:r>
            <a:r>
              <a:rPr lang="en-US" dirty="0" smtClean="0"/>
              <a:t> </a:t>
            </a:r>
            <a:r>
              <a:rPr lang="en-US" dirty="0" smtClean="0"/>
              <a:t>to learn English </a:t>
            </a:r>
            <a:r>
              <a:rPr lang="en-US" i="1" dirty="0" smtClean="0"/>
              <a:t>easily and well</a:t>
            </a:r>
            <a:r>
              <a:rPr lang="en-US" dirty="0" smtClean="0"/>
              <a:t>…for </a:t>
            </a:r>
            <a:r>
              <a:rPr lang="en-US" dirty="0" smtClean="0"/>
              <a:t>sch</a:t>
            </a:r>
            <a:r>
              <a:rPr lang="en-US" dirty="0" smtClean="0"/>
              <a:t>ool</a:t>
            </a:r>
            <a:r>
              <a:rPr lang="en-US" dirty="0" smtClean="0"/>
              <a:t> success. </a:t>
            </a:r>
            <a:endParaRPr lang="en-US" dirty="0" smtClean="0"/>
          </a:p>
          <a:p>
            <a:pPr algn="l" rtl="0"/>
            <a:r>
              <a:rPr lang="en-US" dirty="0" smtClean="0"/>
              <a:t>Research/theory: For adults, </a:t>
            </a:r>
            <a:r>
              <a:rPr lang="en-US" i="1" dirty="0" smtClean="0"/>
              <a:t>reading</a:t>
            </a:r>
            <a:r>
              <a:rPr lang="en-US" dirty="0" smtClean="0"/>
              <a:t> English is more difficult to learn due to </a:t>
            </a:r>
            <a:r>
              <a:rPr lang="en-US" i="1" dirty="0" smtClean="0"/>
              <a:t>opaque orthography</a:t>
            </a:r>
            <a:r>
              <a:rPr lang="en-US" dirty="0" smtClean="0"/>
              <a:t>—phonological and lexical decoding of </a:t>
            </a:r>
            <a:r>
              <a:rPr lang="en-US" dirty="0" err="1" smtClean="0"/>
              <a:t>ir</a:t>
            </a:r>
            <a:r>
              <a:rPr lang="en-US" dirty="0" smtClean="0"/>
              <a:t>/regular words. </a:t>
            </a:r>
          </a:p>
        </p:txBody>
      </p:sp>
    </p:spTree>
    <p:extLst>
      <p:ext uri="{BB962C8B-B14F-4D97-AF65-F5344CB8AC3E}">
        <p14:creationId xmlns:p14="http://schemas.microsoft.com/office/powerpoint/2010/main" val="143787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How is language learned?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i="1" u="sng" dirty="0" smtClean="0"/>
              <a:t>D</a:t>
            </a:r>
            <a:r>
              <a:rPr lang="en-US" i="1" dirty="0" smtClean="0"/>
              <a:t>ynamic </a:t>
            </a:r>
            <a:r>
              <a:rPr lang="en-US" i="1" u="sng" dirty="0" smtClean="0"/>
              <a:t>S</a:t>
            </a:r>
            <a:r>
              <a:rPr lang="en-US" i="1" dirty="0" smtClean="0"/>
              <a:t>ystem</a:t>
            </a:r>
            <a:r>
              <a:rPr lang="en-US" i="1" u="sng" dirty="0" smtClean="0"/>
              <a:t>s</a:t>
            </a:r>
            <a:r>
              <a:rPr lang="en-US" i="1" dirty="0"/>
              <a:t> </a:t>
            </a:r>
            <a:r>
              <a:rPr lang="en-US" dirty="0" smtClean="0"/>
              <a:t>t</a:t>
            </a:r>
            <a:r>
              <a:rPr lang="en-US" dirty="0" smtClean="0"/>
              <a:t>heory:  the </a:t>
            </a:r>
            <a:r>
              <a:rPr lang="en-US" i="1" dirty="0" smtClean="0"/>
              <a:t>interaction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environmental </a:t>
            </a:r>
            <a:r>
              <a:rPr lang="en-US" dirty="0" smtClean="0"/>
              <a:t>factors (</a:t>
            </a:r>
            <a:r>
              <a:rPr lang="en-US" dirty="0"/>
              <a:t>home/school</a:t>
            </a:r>
            <a:r>
              <a:rPr lang="en-US" dirty="0" smtClean="0"/>
              <a:t>) </a:t>
            </a:r>
            <a:r>
              <a:rPr lang="en-US" dirty="0"/>
              <a:t>and individual variables </a:t>
            </a:r>
            <a:r>
              <a:rPr lang="en-US" dirty="0" smtClean="0"/>
              <a:t>(students’ language processing </a:t>
            </a:r>
            <a:r>
              <a:rPr lang="en-US" i="1" dirty="0" smtClean="0"/>
              <a:t>speed or working </a:t>
            </a:r>
            <a:r>
              <a:rPr lang="en-US" i="1" dirty="0" smtClean="0"/>
              <a:t>memory</a:t>
            </a:r>
            <a:r>
              <a:rPr lang="en-US" dirty="0" smtClean="0"/>
              <a:t>) can facilitate or inhibit </a:t>
            </a:r>
            <a:r>
              <a:rPr lang="en-US" i="1" u="sng" dirty="0" smtClean="0"/>
              <a:t>S</a:t>
            </a:r>
            <a:r>
              <a:rPr lang="en-US" dirty="0" smtClean="0"/>
              <a:t>econd </a:t>
            </a:r>
            <a:r>
              <a:rPr lang="en-US" i="1" u="sng" dirty="0" smtClean="0"/>
              <a:t>L</a:t>
            </a:r>
            <a:r>
              <a:rPr lang="en-US" dirty="0" smtClean="0"/>
              <a:t>anguage </a:t>
            </a:r>
            <a:r>
              <a:rPr lang="en-US" i="1" u="sng" dirty="0" smtClean="0"/>
              <a:t>L</a:t>
            </a:r>
            <a:r>
              <a:rPr lang="en-US" dirty="0" smtClean="0"/>
              <a:t>earning.</a:t>
            </a:r>
          </a:p>
          <a:p>
            <a:pPr algn="l" rtl="0"/>
            <a:r>
              <a:rPr lang="en-US" i="1" dirty="0" smtClean="0"/>
              <a:t>For</a:t>
            </a:r>
            <a:r>
              <a:rPr lang="en-US" u="sng" dirty="0" smtClean="0"/>
              <a:t> </a:t>
            </a:r>
            <a:r>
              <a:rPr lang="en-US" dirty="0"/>
              <a:t>children with language DDD, the learning process is a </a:t>
            </a:r>
            <a:r>
              <a:rPr lang="en-US" i="1" dirty="0"/>
              <a:t>dynami</a:t>
            </a:r>
            <a:r>
              <a:rPr lang="en-US" dirty="0"/>
              <a:t>c tricky </a:t>
            </a:r>
            <a:r>
              <a:rPr lang="en-US" i="1" dirty="0"/>
              <a:t>mix </a:t>
            </a:r>
            <a:r>
              <a:rPr lang="en-US" dirty="0"/>
              <a:t>of </a:t>
            </a:r>
            <a:r>
              <a:rPr lang="en-US" dirty="0" smtClean="0"/>
              <a:t>components—both </a:t>
            </a:r>
            <a:r>
              <a:rPr lang="en-US" i="1" dirty="0" smtClean="0"/>
              <a:t>within </a:t>
            </a:r>
            <a:r>
              <a:rPr lang="en-US" i="1" dirty="0"/>
              <a:t>child </a:t>
            </a:r>
            <a:r>
              <a:rPr lang="en-US" dirty="0"/>
              <a:t>and </a:t>
            </a:r>
            <a:r>
              <a:rPr lang="en-US" i="1" dirty="0"/>
              <a:t>within </a:t>
            </a:r>
            <a:r>
              <a:rPr lang="en-US" i="1" dirty="0" smtClean="0"/>
              <a:t>environment.</a:t>
            </a:r>
            <a:r>
              <a:rPr lang="en-US" dirty="0" smtClean="0"/>
              <a:t> 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061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How </a:t>
            </a:r>
            <a:r>
              <a:rPr lang="en-US" dirty="0" smtClean="0"/>
              <a:t>should language be taught?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Instruction </a:t>
            </a:r>
            <a:r>
              <a:rPr lang="en-US" dirty="0" smtClean="0"/>
              <a:t> </a:t>
            </a:r>
            <a:r>
              <a:rPr lang="en-US" dirty="0" smtClean="0"/>
              <a:t>involves keeping track of </a:t>
            </a:r>
            <a:r>
              <a:rPr lang="en-US" dirty="0" smtClean="0"/>
              <a:t>complex </a:t>
            </a:r>
            <a:r>
              <a:rPr lang="en-US" i="1" dirty="0" smtClean="0"/>
              <a:t>dynamic </a:t>
            </a:r>
            <a:r>
              <a:rPr lang="en-US" dirty="0" smtClean="0"/>
              <a:t>factors—ways of boosting </a:t>
            </a:r>
            <a:r>
              <a:rPr lang="en-US" i="1" dirty="0" smtClean="0"/>
              <a:t>depth of </a:t>
            </a:r>
            <a:r>
              <a:rPr lang="en-US" i="1" dirty="0" smtClean="0"/>
              <a:t>engagement</a:t>
            </a:r>
            <a:r>
              <a:rPr lang="en-US" dirty="0" smtClean="0"/>
              <a:t> so that learning emerges.</a:t>
            </a:r>
            <a:endParaRPr lang="en-US" dirty="0" smtClean="0"/>
          </a:p>
          <a:p>
            <a:pPr algn="l" rtl="0"/>
            <a:r>
              <a:rPr lang="en-US" dirty="0" smtClean="0"/>
              <a:t>The ‘LEARN’ </a:t>
            </a:r>
            <a:r>
              <a:rPr lang="en-US" dirty="0" smtClean="0"/>
              <a:t>acronym: </a:t>
            </a:r>
            <a:r>
              <a:rPr lang="en-US" dirty="0" smtClean="0"/>
              <a:t>a </a:t>
            </a:r>
            <a:r>
              <a:rPr lang="en-US" i="1" dirty="0" smtClean="0"/>
              <a:t>convergence/mix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endo</a:t>
            </a:r>
            <a:r>
              <a:rPr lang="en-US" dirty="0" smtClean="0"/>
              <a:t>genous </a:t>
            </a:r>
            <a:r>
              <a:rPr lang="en-US" dirty="0" smtClean="0"/>
              <a:t>and exogenous </a:t>
            </a:r>
            <a:r>
              <a:rPr lang="en-US" dirty="0" smtClean="0"/>
              <a:t>conditions </a:t>
            </a:r>
            <a:r>
              <a:rPr lang="en-US" dirty="0" smtClean="0"/>
              <a:t>that accelerate </a:t>
            </a:r>
            <a:r>
              <a:rPr lang="en-US" dirty="0" smtClean="0"/>
              <a:t>child </a:t>
            </a:r>
            <a:r>
              <a:rPr lang="en-US" dirty="0" smtClean="0"/>
              <a:t>language learning (processing speed and  working memory).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7253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ar-EG" dirty="0" smtClean="0"/>
              <a:t> </a:t>
            </a:r>
            <a:r>
              <a:rPr lang="en-US" dirty="0" smtClean="0"/>
              <a:t>The ‘LEARN’ Framework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i="1" dirty="0" smtClean="0"/>
              <a:t>Launchers</a:t>
            </a:r>
            <a:r>
              <a:rPr lang="en-US" dirty="0" smtClean="0"/>
              <a:t>: </a:t>
            </a:r>
            <a:r>
              <a:rPr lang="en-US" dirty="0" smtClean="0"/>
              <a:t>the more purposeful/meaningful the </a:t>
            </a:r>
            <a:r>
              <a:rPr lang="en-US" dirty="0" smtClean="0"/>
              <a:t>activities</a:t>
            </a:r>
            <a:r>
              <a:rPr lang="en-US" dirty="0" smtClean="0"/>
              <a:t>, the more </a:t>
            </a:r>
            <a:r>
              <a:rPr lang="en-US" dirty="0" smtClean="0"/>
              <a:t>involved in/motivated </a:t>
            </a:r>
            <a:r>
              <a:rPr lang="en-US" dirty="0" smtClean="0"/>
              <a:t>the children to </a:t>
            </a:r>
            <a:r>
              <a:rPr lang="en-US" dirty="0" smtClean="0"/>
              <a:t>participate in tasks…</a:t>
            </a:r>
            <a:endParaRPr lang="en-US" dirty="0" smtClean="0"/>
          </a:p>
          <a:p>
            <a:pPr algn="l" rtl="0"/>
            <a:r>
              <a:rPr lang="en-US" i="1" dirty="0" smtClean="0"/>
              <a:t>Enhancers</a:t>
            </a:r>
            <a:r>
              <a:rPr lang="en-US" dirty="0" smtClean="0"/>
              <a:t>: interaction strategies/ICs/discussions support students</a:t>
            </a:r>
            <a:r>
              <a:rPr lang="en-US" dirty="0" smtClean="0"/>
              <a:t>’ </a:t>
            </a:r>
            <a:r>
              <a:rPr lang="en-US" dirty="0" err="1" smtClean="0"/>
              <a:t>metacog</a:t>
            </a:r>
            <a:r>
              <a:rPr lang="en-US" dirty="0" smtClean="0"/>
              <a:t>. strategies to guide, monitor, regulate learning processes</a:t>
            </a:r>
            <a:r>
              <a:rPr lang="en-US" u="sng" dirty="0" smtClean="0"/>
              <a:t>.</a:t>
            </a:r>
            <a:endParaRPr lang="en-US" u="sng" dirty="0" smtClean="0"/>
          </a:p>
          <a:p>
            <a:pPr algn="l" rtl="0"/>
            <a:r>
              <a:rPr lang="en-US" i="1" dirty="0" smtClean="0"/>
              <a:t>Adjustment</a:t>
            </a:r>
            <a:r>
              <a:rPr lang="en-US" dirty="0" smtClean="0"/>
              <a:t>: </a:t>
            </a:r>
            <a:r>
              <a:rPr lang="en-US" dirty="0" smtClean="0"/>
              <a:t>teachers </a:t>
            </a:r>
            <a:r>
              <a:rPr lang="en-US" dirty="0" smtClean="0"/>
              <a:t>adjust </a:t>
            </a:r>
            <a:r>
              <a:rPr lang="en-US" dirty="0" smtClean="0"/>
              <a:t>lessons </a:t>
            </a:r>
            <a:r>
              <a:rPr lang="en-US" dirty="0" smtClean="0"/>
              <a:t>based on students</a:t>
            </a:r>
            <a:r>
              <a:rPr lang="en-US" dirty="0" smtClean="0"/>
              <a:t>’ </a:t>
            </a:r>
            <a:r>
              <a:rPr lang="en-US" dirty="0" smtClean="0"/>
              <a:t>response, attitude toward learning activities </a:t>
            </a:r>
            <a:r>
              <a:rPr lang="en-US" dirty="0" smtClean="0"/>
              <a:t>and </a:t>
            </a:r>
            <a:r>
              <a:rPr lang="en-US" dirty="0" smtClean="0"/>
              <a:t>support needs/practice.</a:t>
            </a:r>
            <a:endParaRPr lang="en-US" dirty="0" smtClean="0"/>
          </a:p>
          <a:p>
            <a:pPr algn="l" rtl="0"/>
            <a:r>
              <a:rPr lang="en-US" i="1" dirty="0" smtClean="0"/>
              <a:t>Readiness</a:t>
            </a:r>
            <a:r>
              <a:rPr lang="en-US" dirty="0" smtClean="0"/>
              <a:t>: students’ </a:t>
            </a:r>
            <a:r>
              <a:rPr lang="en-US" dirty="0" smtClean="0"/>
              <a:t>present processing and language skills </a:t>
            </a:r>
            <a:r>
              <a:rPr lang="en-US" dirty="0" smtClean="0"/>
              <a:t>as well as information </a:t>
            </a:r>
            <a:r>
              <a:rPr lang="en-US" dirty="0" smtClean="0"/>
              <a:t>regarding content of </a:t>
            </a:r>
            <a:r>
              <a:rPr lang="en-US" dirty="0" smtClean="0"/>
              <a:t>lessons and how </a:t>
            </a:r>
            <a:r>
              <a:rPr lang="en-US" dirty="0" smtClean="0"/>
              <a:t>best to teach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r>
              <a:rPr lang="en-US" i="1" dirty="0" smtClean="0"/>
              <a:t>Networks</a:t>
            </a:r>
            <a:r>
              <a:rPr lang="en-US" dirty="0" smtClean="0"/>
              <a:t>: </a:t>
            </a:r>
            <a:r>
              <a:rPr lang="en-US" dirty="0" smtClean="0"/>
              <a:t>link </a:t>
            </a:r>
            <a:r>
              <a:rPr lang="en-US" dirty="0" smtClean="0"/>
              <a:t>knowledge/ideas </a:t>
            </a:r>
            <a:r>
              <a:rPr lang="en-US" dirty="0" smtClean="0"/>
              <a:t>from multiple curricular </a:t>
            </a:r>
            <a:r>
              <a:rPr lang="en-US" dirty="0" smtClean="0"/>
              <a:t>content or multisensory </a:t>
            </a:r>
            <a:r>
              <a:rPr lang="en-US" dirty="0" smtClean="0"/>
              <a:t>activities </a:t>
            </a:r>
            <a:r>
              <a:rPr lang="en-US" dirty="0" smtClean="0"/>
              <a:t>for developing </a:t>
            </a:r>
            <a:r>
              <a:rPr lang="en-US" dirty="0" smtClean="0"/>
              <a:t>necessary neural </a:t>
            </a:r>
            <a:r>
              <a:rPr lang="en-US" dirty="0" smtClean="0"/>
              <a:t>networks.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5697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360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Difficulty, Delay, or Disorder:     What makes English hard for ELLs*?</vt:lpstr>
      <vt:lpstr>What/Why: three possibilities</vt:lpstr>
      <vt:lpstr>How is language learned?</vt:lpstr>
      <vt:lpstr>How should language be taught?</vt:lpstr>
      <vt:lpstr> The ‘LEARN’ Framework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English hard for ELLs? Difficulty, Delay, or Disor</dc:title>
  <dc:creator>as -12-2015</dc:creator>
  <cp:lastModifiedBy>as -12-2015</cp:lastModifiedBy>
  <cp:revision>57</cp:revision>
  <dcterms:created xsi:type="dcterms:W3CDTF">2020-04-12T19:14:25Z</dcterms:created>
  <dcterms:modified xsi:type="dcterms:W3CDTF">2020-04-15T02:37:11Z</dcterms:modified>
</cp:coreProperties>
</file>